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notesSlides/notesSlide9.xml" ContentType="application/vnd.openxmlformats-officedocument.presentationml.notesSlide+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ppt/notesSlides/notesSlide8.xml" ContentType="application/vnd.openxmlformats-officedocument.presentationml.notesSlide+xml"/>
  <Override PartName="/ppt/slides/slide9.xml" ContentType="application/vnd.openxmlformats-officedocument.presentationml.slide+xml"/>
  <Default Extension="png" ContentType="image/png"/>
  <Override PartName="/docProps/core.xml" ContentType="application/vnd.openxmlformats-package.core-properties+xml"/>
  <Default Extension="rels" ContentType="application/vnd.openxmlformats-package.relationships+xml"/>
  <Override PartName="/ppt/slides/slide6.xml" ContentType="application/vnd.openxmlformats-officedocument.presentationml.slide+xml"/>
  <Default Extension="gif" ContentType="image/gif"/>
  <Override PartName="/ppt/slides/slide12.xml" ContentType="application/vnd.openxmlformats-officedocument.presentationml.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4"/>
  </p:notesMasterIdLst>
  <p:sldIdLst>
    <p:sldId id="256" r:id="rId2"/>
    <p:sldId id="271" r:id="rId3"/>
    <p:sldId id="272" r:id="rId4"/>
    <p:sldId id="265" r:id="rId5"/>
    <p:sldId id="259" r:id="rId6"/>
    <p:sldId id="268" r:id="rId7"/>
    <p:sldId id="273" r:id="rId8"/>
    <p:sldId id="269" r:id="rId9"/>
    <p:sldId id="267" r:id="rId10"/>
    <p:sldId id="270" r:id="rId11"/>
    <p:sldId id="261" r:id="rId12"/>
    <p:sldId id="26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2" d="100"/>
          <a:sy n="82" d="100"/>
        </p:scale>
        <p:origin x="-112" y="-2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notesMaster" Target="notesMasters/notesMaster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DB1096-77E0-0441-817B-FEE908AA6028}" type="datetimeFigureOut">
              <a:rPr lang="en-US" smtClean="0"/>
              <a:pPr/>
              <a:t>3/5/09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B2F4E1-330B-B043-83DB-B479874F51D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2F4E1-330B-B043-83DB-B479874F51D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-1890 America woman’s first menstrual period and marriage:</a:t>
            </a:r>
            <a:r>
              <a:rPr lang="en-US" baseline="0" dirty="0" smtClean="0"/>
              <a:t> 7 years; today it’s 12 years.</a:t>
            </a:r>
            <a:endParaRPr lang="en-US" dirty="0"/>
          </a:p>
        </p:txBody>
      </p:sp>
      <p:sp>
        <p:nvSpPr>
          <p:cNvPr id="4" name="Slide Number Placeholder 3"/>
          <p:cNvSpPr>
            <a:spLocks noGrp="1"/>
          </p:cNvSpPr>
          <p:nvPr>
            <p:ph type="sldNum" sz="quarter" idx="10"/>
          </p:nvPr>
        </p:nvSpPr>
        <p:spPr/>
        <p:txBody>
          <a:bodyPr/>
          <a:lstStyle/>
          <a:p>
            <a:fld id="{C0B2F4E1-330B-B043-83DB-B479874F51D1}"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Pre-frontal cortex</a:t>
            </a:r>
            <a:r>
              <a:rPr lang="en-US" baseline="0" dirty="0" smtClean="0"/>
              <a:t> is last part of the brain to develop the result?</a:t>
            </a:r>
          </a:p>
          <a:p>
            <a:r>
              <a:rPr lang="en-US" baseline="0" dirty="0" smtClean="0"/>
              <a:t>Late development of frontal cortex, hormonal activity, elevation of dopamine leads to…look at the </a:t>
            </a:r>
            <a:r>
              <a:rPr lang="en-US" baseline="0" smtClean="0"/>
              <a:t>picture.</a:t>
            </a:r>
            <a:endParaRPr lang="en-US" dirty="0"/>
          </a:p>
        </p:txBody>
      </p:sp>
      <p:sp>
        <p:nvSpPr>
          <p:cNvPr id="4" name="Slide Number Placeholder 3"/>
          <p:cNvSpPr>
            <a:spLocks noGrp="1"/>
          </p:cNvSpPr>
          <p:nvPr>
            <p:ph type="sldNum" sz="quarter" idx="10"/>
          </p:nvPr>
        </p:nvSpPr>
        <p:spPr/>
        <p:txBody>
          <a:bodyPr/>
          <a:lstStyle/>
          <a:p>
            <a:fld id="{C0B2F4E1-330B-B043-83DB-B479874F51D1}"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B2F4E1-330B-B043-83DB-B479874F51D1}"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Primary sex characteristics</a:t>
            </a:r>
            <a:r>
              <a:rPr lang="en-US" baseline="0" dirty="0" smtClean="0"/>
              <a:t> – external genitalia change. Secondary sex characteristics – non-reproductive traits change.</a:t>
            </a:r>
          </a:p>
          <a:p>
            <a:endParaRPr lang="en-US" dirty="0"/>
          </a:p>
        </p:txBody>
      </p:sp>
      <p:sp>
        <p:nvSpPr>
          <p:cNvPr id="4" name="Slide Number Placeholder 3"/>
          <p:cNvSpPr>
            <a:spLocks noGrp="1"/>
          </p:cNvSpPr>
          <p:nvPr>
            <p:ph type="sldNum" sz="quarter" idx="10"/>
          </p:nvPr>
        </p:nvSpPr>
        <p:spPr/>
        <p:txBody>
          <a:bodyPr/>
          <a:lstStyle/>
          <a:p>
            <a:fld id="{C0B2F4E1-330B-B043-83DB-B479874F51D1}"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we enter</a:t>
            </a:r>
            <a:r>
              <a:rPr lang="en-US" baseline="0" dirty="0" smtClean="0"/>
              <a:t> into puberty our brains start to prune off gray matter (brain cells), but the amount of white matter (myelin sheath that protects the axon) increases.  The  more we learn the less dying off of gray matter. </a:t>
            </a:r>
            <a:endParaRPr lang="en-US" dirty="0"/>
          </a:p>
        </p:txBody>
      </p:sp>
      <p:sp>
        <p:nvSpPr>
          <p:cNvPr id="4" name="Slide Number Placeholder 3"/>
          <p:cNvSpPr>
            <a:spLocks noGrp="1"/>
          </p:cNvSpPr>
          <p:nvPr>
            <p:ph type="sldNum" sz="quarter" idx="10"/>
          </p:nvPr>
        </p:nvSpPr>
        <p:spPr/>
        <p:txBody>
          <a:bodyPr/>
          <a:lstStyle/>
          <a:p>
            <a:fld id="{C0B2F4E1-330B-B043-83DB-B479874F51D1}"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B2F4E1-330B-B043-83DB-B479874F51D1}"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B2F4E1-330B-B043-83DB-B479874F51D1}"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B2F4E1-330B-B043-83DB-B479874F51D1}"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Date Placeholder 1"/>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1E1BB9-69C2-494B-ABA8-B72E5D805DD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C9061-A7D4-104A-852E-69AB420C0A28}" type="datetimeFigureOut">
              <a:rPr lang="en-US" smtClean="0"/>
              <a:pPr/>
              <a:t>3/5/09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1E1BB9-69C2-494B-ABA8-B72E5D805DD4}"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9B8C9061-A7D4-104A-852E-69AB420C0A28}" type="datetimeFigureOut">
              <a:rPr lang="en-US" smtClean="0"/>
              <a:pPr/>
              <a:t>3/5/09</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9B1E1BB9-69C2-494B-ABA8-B72E5D805DD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9.gif"/><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video" Target="file://localhost/Users/HPlouffe/Desktop/The_Teenage_Brain__The_Role_of_the_Amygdala_in_Processing_Information.mov" TargetMode="Externa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video" Target="file://localhost/Users/HPlouffe/Desktop/Emotion__Amygdala__and_Intellect__Frontal_Cortex___Analyzing_the_Brain_of_a_Teenage_Genius.mov" TargetMode="Externa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Adolescence: The Tumultuous Teens</a:t>
            </a:r>
            <a:endParaRPr lang="en-US" dirty="0"/>
          </a:p>
        </p:txBody>
      </p:sp>
      <p:sp>
        <p:nvSpPr>
          <p:cNvPr id="3" name="Subtitle 2"/>
          <p:cNvSpPr>
            <a:spLocks noGrp="1"/>
          </p:cNvSpPr>
          <p:nvPr>
            <p:ph type="subTitle" idx="1"/>
          </p:nvPr>
        </p:nvSpPr>
        <p:spPr/>
        <p:txBody>
          <a:bodyPr/>
          <a:lstStyle/>
          <a:p>
            <a:r>
              <a:rPr lang="en-US" dirty="0" smtClean="0"/>
              <a:t>Module 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brain4.jpg"/>
          <p:cNvPicPr>
            <a:picLocks noGrp="1" noChangeAspect="1"/>
          </p:cNvPicPr>
          <p:nvPr>
            <p:ph sz="half" idx="1"/>
          </p:nvPr>
        </p:nvPicPr>
        <p:blipFill>
          <a:blip r:embed="rId3"/>
          <a:stretch>
            <a:fillRect/>
          </a:stretch>
        </p:blipFill>
        <p:spPr>
          <a:xfrm>
            <a:off x="514350" y="1458630"/>
            <a:ext cx="3932238" cy="2532628"/>
          </a:xfrm>
        </p:spPr>
      </p:pic>
      <p:pic>
        <p:nvPicPr>
          <p:cNvPr id="6" name="Content Placeholder 5" descr="8brainmatter.gif"/>
          <p:cNvPicPr>
            <a:picLocks noGrp="1" noChangeAspect="1"/>
          </p:cNvPicPr>
          <p:nvPr>
            <p:ph sz="half" idx="2"/>
          </p:nvPr>
        </p:nvPicPr>
        <p:blipFill>
          <a:blip r:embed="rId4"/>
          <a:stretch>
            <a:fillRect/>
          </a:stretch>
        </p:blipFill>
        <p:spPr>
          <a:xfrm>
            <a:off x="4978934" y="530225"/>
            <a:ext cx="3485081" cy="4389438"/>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brain of a teen-age genius</a:t>
            </a:r>
            <a:endParaRPr lang="en-US" dirty="0"/>
          </a:p>
        </p:txBody>
      </p:sp>
      <p:pic>
        <p:nvPicPr>
          <p:cNvPr id="4" name="The_Teenage_Brain__The_Role_of_the_Amygdala_in_Processing_Information.mov">
            <a:hlinkClick r:id="" action="ppaction://media"/>
          </p:cNvPr>
          <p:cNvPicPr/>
          <p:nvPr>
            <a:videoFile r:link="rId1"/>
          </p:nvPr>
        </p:nvPicPr>
        <p:blipFill>
          <a:blip r:embed="rId4"/>
          <a:stretch>
            <a:fillRect/>
          </a:stretch>
        </p:blipFill>
        <p:spPr>
          <a:xfrm>
            <a:off x="2035175" y="865441"/>
            <a:ext cx="5137151" cy="38528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Child Prodigy’s Brain: </a:t>
            </a:r>
            <a:br>
              <a:rPr lang="en-US" dirty="0" smtClean="0"/>
            </a:br>
            <a:r>
              <a:rPr lang="en-US" dirty="0" smtClean="0"/>
              <a:t>Michael Purdy</a:t>
            </a:r>
            <a:endParaRPr lang="en-US" dirty="0"/>
          </a:p>
        </p:txBody>
      </p:sp>
      <p:pic>
        <p:nvPicPr>
          <p:cNvPr id="5" name="Emotion__Amygdala__and_Intellect__Frontal_Cortex___Analyzing_the_Brain_of_a_Teenage_Genius.mov">
            <a:hlinkClick r:id="" action="ppaction://media"/>
          </p:cNvPr>
          <p:cNvPicPr/>
          <p:nvPr>
            <p:ph idx="1"/>
            <a:videoFile r:link="rId1"/>
          </p:nvPr>
        </p:nvPicPr>
        <p:blipFill>
          <a:blip r:embed="rId4"/>
          <a:stretch>
            <a:fillRect/>
          </a:stretch>
        </p:blipFill>
        <p:spPr>
          <a:xfrm>
            <a:off x="1752600" y="492324"/>
            <a:ext cx="5988209" cy="4491156"/>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consideration:</a:t>
            </a:r>
            <a:endParaRPr lang="en-US" dirty="0"/>
          </a:p>
        </p:txBody>
      </p:sp>
      <p:sp>
        <p:nvSpPr>
          <p:cNvPr id="3" name="Content Placeholder 2"/>
          <p:cNvSpPr>
            <a:spLocks noGrp="1"/>
          </p:cNvSpPr>
          <p:nvPr>
            <p:ph idx="1"/>
          </p:nvPr>
        </p:nvSpPr>
        <p:spPr/>
        <p:txBody>
          <a:bodyPr/>
          <a:lstStyle/>
          <a:p>
            <a:pPr marL="514350" indent="-514350">
              <a:buFont typeface="Wingdings" charset="2"/>
              <a:buAutoNum type="arabicPlain"/>
            </a:pPr>
            <a:r>
              <a:rPr lang="en-US" dirty="0" smtClean="0"/>
              <a:t>In the past month have you made any decisions based on emotion?  </a:t>
            </a:r>
          </a:p>
          <a:p>
            <a:pPr marL="514350" indent="-514350">
              <a:buFont typeface="Wingdings" charset="2"/>
              <a:buAutoNum type="arabicPlain"/>
            </a:pPr>
            <a:r>
              <a:rPr lang="en-US" dirty="0" smtClean="0"/>
              <a:t>Do you believe that a 15 year old Ph.D. candidate is capable of fully participating in the adult world of his academic peers? Explain.</a:t>
            </a:r>
          </a:p>
          <a:p>
            <a:pPr marL="514350" indent="-514350">
              <a:buFont typeface="Wingdings" charset="2"/>
              <a:buAutoNum type="arabicPlain"/>
            </a:pPr>
            <a:r>
              <a:rPr lang="en-US" dirty="0" smtClean="0"/>
              <a:t>What do you believe are the three biggest challenges for a Korean teen?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 able to answer the above question by the end of this lesson</a:t>
            </a:r>
            <a:endParaRPr lang="en-US" dirty="0"/>
          </a:p>
        </p:txBody>
      </p:sp>
      <p:sp>
        <p:nvSpPr>
          <p:cNvPr id="3" name="Content Placeholder 2"/>
          <p:cNvSpPr>
            <a:spLocks noGrp="1"/>
          </p:cNvSpPr>
          <p:nvPr>
            <p:ph idx="1"/>
          </p:nvPr>
        </p:nvSpPr>
        <p:spPr/>
        <p:txBody>
          <a:bodyPr/>
          <a:lstStyle/>
          <a:p>
            <a:r>
              <a:rPr lang="en-US" dirty="0" smtClean="0"/>
              <a:t>Should teens be tried as adults (those younger than 18 years of age)?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Adolescence is being stretched.</a:t>
            </a:r>
            <a:endParaRPr lang="en-US" dirty="0"/>
          </a:p>
        </p:txBody>
      </p:sp>
      <p:pic>
        <p:nvPicPr>
          <p:cNvPr id="4" name="Content Placeholder 3" descr="pubertystretchedatbothends.jpg"/>
          <p:cNvPicPr>
            <a:picLocks noGrp="1" noChangeAspect="1"/>
          </p:cNvPicPr>
          <p:nvPr>
            <p:ph idx="1"/>
          </p:nvPr>
        </p:nvPicPr>
        <p:blipFill>
          <a:blip r:embed="rId3"/>
          <a:stretch>
            <a:fillRect/>
          </a:stretch>
        </p:blipFill>
        <p:spPr>
          <a:xfrm>
            <a:off x="971437" y="530225"/>
            <a:ext cx="7247163" cy="418782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adolescence?</a:t>
            </a:r>
            <a:endParaRPr lang="en-US" dirty="0"/>
          </a:p>
        </p:txBody>
      </p:sp>
      <p:sp>
        <p:nvSpPr>
          <p:cNvPr id="3" name="Content Placeholder 2"/>
          <p:cNvSpPr>
            <a:spLocks noGrp="1"/>
          </p:cNvSpPr>
          <p:nvPr>
            <p:ph sz="half" idx="1"/>
          </p:nvPr>
        </p:nvSpPr>
        <p:spPr/>
        <p:txBody>
          <a:bodyPr>
            <a:normAutofit lnSpcReduction="10000"/>
          </a:bodyPr>
          <a:lstStyle/>
          <a:p>
            <a:r>
              <a:rPr lang="en-US" smtClean="0"/>
              <a:t>Between childhood and adulthood.</a:t>
            </a:r>
          </a:p>
          <a:p>
            <a:r>
              <a:rPr lang="en-US" smtClean="0"/>
              <a:t>Starts with: sexual maturity.</a:t>
            </a:r>
          </a:p>
          <a:p>
            <a:r>
              <a:rPr lang="en-US" smtClean="0"/>
              <a:t>Ends with: social achievement.</a:t>
            </a:r>
          </a:p>
          <a:p>
            <a:r>
              <a:rPr lang="en-US" smtClean="0"/>
              <a:t>Quite long in developed societies.</a:t>
            </a:r>
          </a:p>
          <a:p>
            <a:r>
              <a:rPr lang="en-US" smtClean="0"/>
              <a:t>“storm and stress” – G. Stanley Hall (1904)</a:t>
            </a:r>
            <a:endParaRPr lang="en-US" dirty="0"/>
          </a:p>
        </p:txBody>
      </p:sp>
      <p:pic>
        <p:nvPicPr>
          <p:cNvPr id="5" name="Content Placeholder 4" descr="2006-Ducati-Supersport-800c.jpg"/>
          <p:cNvPicPr>
            <a:picLocks noGrp="1" noChangeAspect="1"/>
          </p:cNvPicPr>
          <p:nvPr>
            <p:ph sz="half" idx="2"/>
          </p:nvPr>
        </p:nvPicPr>
        <p:blipFill>
          <a:blip r:embed="rId3"/>
          <a:stretch>
            <a:fillRect/>
          </a:stretch>
        </p:blipFill>
        <p:spPr>
          <a:xfrm>
            <a:off x="4756150" y="1250950"/>
            <a:ext cx="3930650" cy="294798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Body changes </a:t>
            </a:r>
            <a:r>
              <a:rPr lang="en-US" smtClean="0"/>
              <a:t>at puberty.</a:t>
            </a:r>
            <a:endParaRPr lang="en-US" dirty="0"/>
          </a:p>
        </p:txBody>
      </p:sp>
      <p:pic>
        <p:nvPicPr>
          <p:cNvPr id="14" name="Content Placeholder 13" descr="changestobodyinpuberty.jpg"/>
          <p:cNvPicPr>
            <a:picLocks noGrp="1" noChangeAspect="1"/>
          </p:cNvPicPr>
          <p:nvPr>
            <p:ph idx="1"/>
          </p:nvPr>
        </p:nvPicPr>
        <p:blipFill>
          <a:blip r:embed="rId3"/>
          <a:stretch>
            <a:fillRect/>
          </a:stretch>
        </p:blipFill>
        <p:spPr>
          <a:xfrm>
            <a:off x="503238" y="554865"/>
            <a:ext cx="8183562" cy="4138544"/>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901825" y="712788"/>
            <a:ext cx="5334000" cy="543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major physical changes take place?</a:t>
            </a:r>
            <a:endParaRPr lang="en-US" dirty="0"/>
          </a:p>
        </p:txBody>
      </p:sp>
      <p:sp>
        <p:nvSpPr>
          <p:cNvPr id="3" name="Content Placeholder 2"/>
          <p:cNvSpPr>
            <a:spLocks noGrp="1"/>
          </p:cNvSpPr>
          <p:nvPr>
            <p:ph sz="half" idx="1"/>
          </p:nvPr>
        </p:nvSpPr>
        <p:spPr/>
        <p:txBody>
          <a:bodyPr/>
          <a:lstStyle/>
          <a:p>
            <a:r>
              <a:rPr lang="en-US" dirty="0" smtClean="0"/>
              <a:t>Puberty – sexual maturity marks beginning.</a:t>
            </a:r>
          </a:p>
          <a:p>
            <a:pPr lvl="1"/>
            <a:r>
              <a:rPr lang="en-US" dirty="0" smtClean="0"/>
              <a:t>Mood swings</a:t>
            </a:r>
          </a:p>
          <a:p>
            <a:pPr lvl="1"/>
            <a:r>
              <a:rPr lang="en-US" dirty="0" smtClean="0"/>
              <a:t>Primary sex characteristics</a:t>
            </a:r>
          </a:p>
          <a:p>
            <a:pPr lvl="2"/>
            <a:r>
              <a:rPr lang="en-US" dirty="0" smtClean="0"/>
              <a:t>Menarche</a:t>
            </a:r>
          </a:p>
          <a:p>
            <a:pPr lvl="1"/>
            <a:r>
              <a:rPr lang="en-US" dirty="0" smtClean="0"/>
              <a:t>Secondary sex characteristics.</a:t>
            </a:r>
          </a:p>
          <a:p>
            <a:r>
              <a:rPr lang="en-US" dirty="0" smtClean="0"/>
              <a:t>Psychological consequences.</a:t>
            </a:r>
            <a:endParaRPr lang="en-US" dirty="0"/>
          </a:p>
        </p:txBody>
      </p:sp>
      <p:pic>
        <p:nvPicPr>
          <p:cNvPr id="5" name="Content Placeholder 4" descr="Pubertalchanges.jpg"/>
          <p:cNvPicPr>
            <a:picLocks noGrp="1" noChangeAspect="1"/>
          </p:cNvPicPr>
          <p:nvPr>
            <p:ph sz="half" idx="2"/>
          </p:nvPr>
        </p:nvPicPr>
        <p:blipFill>
          <a:blip r:embed="rId3"/>
          <a:stretch>
            <a:fillRect/>
          </a:stretch>
        </p:blipFill>
        <p:spPr>
          <a:xfrm>
            <a:off x="4114800" y="1828800"/>
            <a:ext cx="4572000" cy="3200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Content Placeholder 6" descr="braindevelopyouth.JPG"/>
          <p:cNvPicPr>
            <a:picLocks noGrp="1" noChangeAspect="1"/>
          </p:cNvPicPr>
          <p:nvPr>
            <p:ph idx="4294967295"/>
          </p:nvPr>
        </p:nvPicPr>
        <p:blipFill>
          <a:blip r:embed="rId3"/>
          <a:stretch>
            <a:fillRect/>
          </a:stretch>
        </p:blipFill>
        <p:spPr>
          <a:xfrm>
            <a:off x="381000" y="304800"/>
            <a:ext cx="8077200" cy="6221757"/>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Aspect.thmx</Template>
  <TotalTime>625</TotalTime>
  <Words>315</Words>
  <Application>Microsoft Macintosh PowerPoint</Application>
  <PresentationFormat>On-screen Show (4:3)</PresentationFormat>
  <Paragraphs>39</Paragraphs>
  <Slides>12</Slides>
  <Notes>9</Notes>
  <HiddenSlides>0</HiddenSlides>
  <MMClips>2</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Aspect</vt:lpstr>
      <vt:lpstr>Adolescence: The Tumultuous Teens</vt:lpstr>
      <vt:lpstr>Questions for consideration:</vt:lpstr>
      <vt:lpstr>Be able to answer the above question by the end of this lesson</vt:lpstr>
      <vt:lpstr>Adolescence is being stretched.</vt:lpstr>
      <vt:lpstr>What is adolescence?</vt:lpstr>
      <vt:lpstr>Body changes at puberty.</vt:lpstr>
      <vt:lpstr>Slide 7</vt:lpstr>
      <vt:lpstr>What major physical changes take place?</vt:lpstr>
      <vt:lpstr>Slide 9</vt:lpstr>
      <vt:lpstr>Slide 10</vt:lpstr>
      <vt:lpstr>The brain of a teen-age genius</vt:lpstr>
      <vt:lpstr>A Child Prodigy’s Brain:  Michael Purdy</vt:lpstr>
    </vt:vector>
  </TitlesOfParts>
  <Company>Korea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Adolescence</dc:title>
  <dc:creator>MacAdmin Kis</dc:creator>
  <cp:lastModifiedBy>MacAdmin Kis</cp:lastModifiedBy>
  <cp:revision>49</cp:revision>
  <cp:lastPrinted>2008-09-09T22:29:23Z</cp:lastPrinted>
  <dcterms:created xsi:type="dcterms:W3CDTF">2009-03-05T02:21:31Z</dcterms:created>
  <dcterms:modified xsi:type="dcterms:W3CDTF">2009-03-05T02:50:32Z</dcterms:modified>
</cp:coreProperties>
</file>